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98" r:id="rId7"/>
    <p:sldId id="311" r:id="rId8"/>
    <p:sldId id="312" r:id="rId9"/>
    <p:sldId id="260" r:id="rId10"/>
    <p:sldId id="300" r:id="rId11"/>
    <p:sldId id="261" r:id="rId12"/>
    <p:sldId id="264" r:id="rId13"/>
    <p:sldId id="268" r:id="rId14"/>
    <p:sldId id="265" r:id="rId15"/>
    <p:sldId id="266" r:id="rId16"/>
    <p:sldId id="271" r:id="rId17"/>
    <p:sldId id="309" r:id="rId18"/>
    <p:sldId id="292" r:id="rId19"/>
    <p:sldId id="302" r:id="rId20"/>
    <p:sldId id="301" r:id="rId21"/>
    <p:sldId id="304" r:id="rId22"/>
    <p:sldId id="318" r:id="rId23"/>
    <p:sldId id="321" r:id="rId24"/>
    <p:sldId id="317" r:id="rId25"/>
    <p:sldId id="305" r:id="rId26"/>
    <p:sldId id="307" r:id="rId27"/>
    <p:sldId id="308" r:id="rId28"/>
    <p:sldId id="296" r:id="rId29"/>
    <p:sldId id="310" r:id="rId30"/>
    <p:sldId id="282" r:id="rId31"/>
    <p:sldId id="313" r:id="rId32"/>
    <p:sldId id="322" r:id="rId33"/>
    <p:sldId id="32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17" autoAdjust="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36FA-9925-44A4-8936-724596FD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B2ED-9654-41AE-84C4-9E5E4A8B3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CD37E-AF9F-4495-9DD0-BFBBFFEF2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98E8-DCBE-4353-BBF8-18CA80559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3EFF-91CE-4161-847E-07C0332AA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CAB45-C2BF-45BB-A7DE-BD9D8C325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580E7-0DF4-4164-AD56-0A9B35DA2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B684-A4DF-4CD6-B496-35D145419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B3294-EC33-4C00-8322-CFBD200B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310E8-C033-444D-90C2-190757C04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35BE-6936-4065-A9CB-F6E72F59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DE17-F780-4C1E-AE4D-89AF961F6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60D2F0-8E4C-40C9-BCC5-B0EB24CD8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795338" y="1158062"/>
            <a:ext cx="755332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</a:rPr>
              <a:t>Звіт </a:t>
            </a:r>
            <a:r>
              <a:rPr lang="uk-UA" sz="3600" b="1" dirty="0" smtClean="0">
                <a:latin typeface="Times New Roman" pitchFamily="18" charset="0"/>
              </a:rPr>
              <a:t>завідувача</a:t>
            </a:r>
            <a:endParaRPr lang="ru-RU" sz="3600" dirty="0">
              <a:latin typeface="Times New Roman" pitchFamily="18" charset="0"/>
            </a:endParaRPr>
          </a:p>
          <a:p>
            <a:pPr algn="ctr"/>
            <a:r>
              <a:rPr lang="uk-UA" sz="3600" b="1" dirty="0">
                <a:latin typeface="Times New Roman" pitchFamily="18" charset="0"/>
              </a:rPr>
              <a:t>д</a:t>
            </a:r>
            <a:r>
              <a:rPr lang="uk-UA" sz="3600" b="1" dirty="0" smtClean="0">
                <a:latin typeface="Times New Roman" pitchFamily="18" charset="0"/>
              </a:rPr>
              <a:t>ошкільного </a:t>
            </a:r>
            <a:r>
              <a:rPr lang="uk-UA" sz="3600" b="1" dirty="0">
                <a:latin typeface="Times New Roman" pitchFamily="18" charset="0"/>
              </a:rPr>
              <a:t>навчального закладу (ясла-садок) № 87 «Дельфін»</a:t>
            </a:r>
            <a:endParaRPr lang="ru-RU" sz="3600" dirty="0">
              <a:latin typeface="Times New Roman" pitchFamily="18" charset="0"/>
            </a:endParaRPr>
          </a:p>
          <a:p>
            <a:pPr algn="ctr"/>
            <a:r>
              <a:rPr lang="uk-UA" sz="3600" b="1" dirty="0">
                <a:latin typeface="Times New Roman" pitchFamily="18" charset="0"/>
              </a:rPr>
              <a:t>Аксьонової </a:t>
            </a:r>
            <a:r>
              <a:rPr lang="uk-UA" sz="3600" b="1" dirty="0" smtClean="0">
                <a:latin typeface="Times New Roman" pitchFamily="18" charset="0"/>
              </a:rPr>
              <a:t>Тетяна Іванівна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</a:rPr>
              <a:t> згідно статутної діяльності</a:t>
            </a:r>
            <a:endParaRPr lang="ru-RU" sz="3600" dirty="0">
              <a:latin typeface="Times New Roman" pitchFamily="18" charset="0"/>
            </a:endParaRPr>
          </a:p>
          <a:p>
            <a:pPr algn="ctr"/>
            <a:r>
              <a:rPr lang="uk-UA" sz="3600" b="1" dirty="0" smtClean="0">
                <a:latin typeface="Times New Roman" pitchFamily="18" charset="0"/>
              </a:rPr>
              <a:t>в2020-2021 навчальний </a:t>
            </a:r>
            <a:r>
              <a:rPr lang="uk-UA" sz="3600" b="1" dirty="0">
                <a:latin typeface="Times New Roman" pitchFamily="18" charset="0"/>
              </a:rPr>
              <a:t>рік</a:t>
            </a:r>
            <a:endParaRPr lang="ru-RU" sz="3600" dirty="0">
              <a:latin typeface="Times New Roman" pitchFamily="18" charset="0"/>
            </a:endParaRPr>
          </a:p>
          <a:p>
            <a:pPr algn="ctr"/>
            <a:r>
              <a:rPr lang="uk-UA" sz="3600" b="1" dirty="0">
                <a:latin typeface="Times New Roman" pitchFamily="18" charset="0"/>
              </a:rPr>
              <a:t>перед педагогічним колективом, батьками </a:t>
            </a:r>
            <a:r>
              <a:rPr lang="uk-UA" sz="3600" b="1" dirty="0" smtClean="0">
                <a:latin typeface="Times New Roman" pitchFamily="18" charset="0"/>
              </a:rPr>
              <a:t>або особами</a:t>
            </a:r>
            <a:r>
              <a:rPr lang="uk-UA" sz="3600" b="1" dirty="0">
                <a:latin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</a:endParaRPr>
          </a:p>
          <a:p>
            <a:pPr algn="ctr" eaLnBrk="0" hangingPunct="0"/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</a:t>
            </a: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Аналіз стану відвідуваності дітей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285419"/>
              </p:ext>
            </p:extLst>
          </p:nvPr>
        </p:nvGraphicFramePr>
        <p:xfrm>
          <a:off x="1214414" y="1071546"/>
          <a:ext cx="6939280" cy="3413760"/>
        </p:xfrm>
        <a:graphic>
          <a:graphicData uri="http://schemas.openxmlformats.org/drawingml/2006/table">
            <a:tbl>
              <a:tblPr/>
              <a:tblGrid>
                <a:gridCol w="132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Calibri"/>
                          <a:ea typeface="Times New Roman"/>
                          <a:cs typeface="Times New Roman"/>
                        </a:rPr>
                        <a:t>Показники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2020/2021н.р</a:t>
                      </a:r>
                      <a:r>
                        <a:rPr lang="uk-UA" sz="1400" b="1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2020/2021н.р</a:t>
                      </a:r>
                      <a:r>
                        <a:rPr lang="uk-UA" sz="1400" b="1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Times New Roman"/>
                          <a:cs typeface="Times New Roman"/>
                        </a:rPr>
                        <a:t>Пропуски без  поважних причин (дні)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Times New Roman"/>
                          <a:cs typeface="Times New Roman"/>
                        </a:rPr>
                        <a:t>Групи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Times New Roman"/>
                          <a:cs typeface="Times New Roman"/>
                        </a:rPr>
                        <a:t>  дітодні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Calibri"/>
                          <a:ea typeface="Times New Roman"/>
                          <a:cs typeface="Times New Roman"/>
                        </a:rPr>
                        <a:t>%відвідування дітей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№ 1(ясла)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1606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794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№ 2(ясла)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1616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741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№ 3(ясла)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1797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1064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Calibri"/>
                          <a:ea typeface="Times New Roman"/>
                          <a:cs typeface="Times New Roman"/>
                        </a:rPr>
                        <a:t>1676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887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№ 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2234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Calibri"/>
                          <a:ea typeface="Times New Roman"/>
                          <a:cs typeface="Times New Roman"/>
                        </a:rPr>
                        <a:t>1534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№ 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2941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1282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№ 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1829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973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№ 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2533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1110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№ 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3091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1571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№ 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3442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1367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№ 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2457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1093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№ 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2293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1509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Всього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27515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Times New Roman"/>
                          <a:cs typeface="Times New Roman"/>
                        </a:rPr>
                        <a:t>13925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61555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Аналіз стану відвідуваності дітей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071670" y="4572008"/>
            <a:ext cx="57864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Загальна кількість  пропущених   днів по дошкільному навчальному закладі </a:t>
            </a:r>
            <a:r>
              <a:rPr lang="uk-UA" sz="1400" b="1" dirty="0" smtClean="0">
                <a:latin typeface="Arial" pitchFamily="34" charset="0"/>
                <a:ea typeface="Times New Roman" pitchFamily="18" charset="0"/>
              </a:rPr>
              <a:t>13925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 днів,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без поважних причин -</a:t>
            </a:r>
            <a:r>
              <a:rPr lang="uk-UA" sz="1400" dirty="0" smtClean="0">
                <a:latin typeface="Arial" pitchFamily="34" charset="0"/>
                <a:ea typeface="Times New Roman" pitchFamily="18" charset="0"/>
              </a:rPr>
              <a:t>12918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, по хворобі -1007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днів.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Із них: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 ранній вік всього -   </a:t>
            </a:r>
            <a:r>
              <a:rPr lang="uk-UA" sz="1400" b="1" dirty="0" smtClean="0">
                <a:latin typeface="Arial" pitchFamily="34" charset="0"/>
                <a:ea typeface="Times New Roman" pitchFamily="18" charset="0"/>
              </a:rPr>
              <a:t>2984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днів, без поважних причин 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2717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днів, по хворобі  - </a:t>
            </a:r>
            <a:r>
              <a:rPr lang="uk-UA" sz="1400" b="1" dirty="0" smtClean="0">
                <a:latin typeface="Arial" pitchFamily="34" charset="0"/>
                <a:ea typeface="Times New Roman" pitchFamily="18" charset="0"/>
              </a:rPr>
              <a:t>267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днів.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дошкільний вік  всього – </a:t>
            </a:r>
            <a:r>
              <a:rPr lang="uk-UA" sz="1400" b="1" dirty="0" smtClean="0">
                <a:latin typeface="Arial" pitchFamily="34" charset="0"/>
                <a:ea typeface="Times New Roman" pitchFamily="18" charset="0"/>
              </a:rPr>
              <a:t>10941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днів, без поважних причин - </a:t>
            </a:r>
            <a:r>
              <a:rPr lang="uk-UA" sz="1400" b="1" dirty="0" smtClean="0">
                <a:latin typeface="Arial" pitchFamily="34" charset="0"/>
                <a:ea typeface="Times New Roman" pitchFamily="18" charset="0"/>
              </a:rPr>
              <a:t>10201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дні, по хворобі   -  </a:t>
            </a:r>
            <a:r>
              <a:rPr lang="uk-UA" sz="1400" b="1" dirty="0" smtClean="0">
                <a:latin typeface="Arial" pitchFamily="34" charset="0"/>
                <a:ea typeface="Times New Roman" pitchFamily="18" charset="0"/>
              </a:rPr>
              <a:t>740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дні.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331913" y="333375"/>
            <a:ext cx="6565900" cy="11557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581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Оздоровча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робота</a:t>
            </a:r>
          </a:p>
        </p:txBody>
      </p:sp>
      <p:sp>
        <p:nvSpPr>
          <p:cNvPr id="10247" name="Rectangle 22"/>
          <p:cNvSpPr>
            <a:spLocks noChangeArrowheads="1"/>
          </p:cNvSpPr>
          <p:nvPr/>
        </p:nvSpPr>
        <p:spPr bwMode="auto">
          <a:xfrm>
            <a:off x="0" y="1428736"/>
            <a:ext cx="93535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dirty="0"/>
              <a:t>   </a:t>
            </a:r>
            <a:r>
              <a:rPr lang="uk-UA" sz="2400" dirty="0"/>
              <a:t>     Активне та систематичне </a:t>
            </a:r>
            <a:r>
              <a:rPr lang="uk-UA" sz="2400" dirty="0" smtClean="0"/>
              <a:t>впровадження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dirty="0" err="1"/>
              <a:t>оздоровлювальних</a:t>
            </a:r>
            <a:r>
              <a:rPr lang="uk-UA" sz="2400" dirty="0"/>
              <a:t> технологій </a:t>
            </a:r>
            <a:endParaRPr lang="ru-RU" sz="2400" dirty="0"/>
          </a:p>
          <a:p>
            <a:pPr algn="ctr"/>
            <a:r>
              <a:rPr lang="uk-UA" sz="2400" dirty="0"/>
              <a:t> в </a:t>
            </a:r>
            <a:r>
              <a:rPr lang="uk-UA" sz="2400" dirty="0" err="1"/>
              <a:t>освітньо-виховний</a:t>
            </a:r>
            <a:r>
              <a:rPr lang="uk-UA" sz="2400" dirty="0"/>
              <a:t> процес став </a:t>
            </a:r>
            <a:endParaRPr lang="uk-UA" sz="2400" dirty="0" smtClean="0"/>
          </a:p>
          <a:p>
            <a:pPr algn="ctr"/>
            <a:r>
              <a:rPr lang="uk-UA" sz="2400" dirty="0" smtClean="0"/>
              <a:t>покращенням </a:t>
            </a:r>
            <a:r>
              <a:rPr lang="uk-UA" sz="2400" dirty="0"/>
              <a:t>стану дітей.</a:t>
            </a:r>
            <a:endParaRPr lang="ru-RU" sz="2400" dirty="0"/>
          </a:p>
          <a:p>
            <a:pPr algn="ctr"/>
            <a:r>
              <a:rPr lang="uk-UA" sz="2400" dirty="0"/>
              <a:t>        З метою проведення моніторингових </a:t>
            </a:r>
            <a:endParaRPr lang="uk-UA" sz="2400" dirty="0" smtClean="0"/>
          </a:p>
          <a:p>
            <a:pPr algn="ctr"/>
            <a:r>
              <a:rPr lang="uk-UA" sz="2400" dirty="0" smtClean="0"/>
              <a:t>досліджень </a:t>
            </a:r>
            <a:r>
              <a:rPr lang="uk-UA" sz="2400" dirty="0"/>
              <a:t>стану здоров’я дошкільників,     </a:t>
            </a:r>
            <a:endParaRPr lang="ru-RU" sz="2400" dirty="0"/>
          </a:p>
          <a:p>
            <a:pPr algn="ctr"/>
            <a:r>
              <a:rPr lang="uk-UA" sz="2400" dirty="0"/>
              <a:t>  проведені поглиблені медичні огляди дітей, </a:t>
            </a:r>
            <a:endParaRPr lang="uk-UA" sz="2400" dirty="0" smtClean="0"/>
          </a:p>
          <a:p>
            <a:pPr algn="ctr"/>
            <a:r>
              <a:rPr lang="uk-UA" sz="2400" dirty="0" err="1" smtClean="0"/>
              <a:t>дітей-</a:t>
            </a:r>
            <a:r>
              <a:rPr lang="uk-UA" sz="2400" dirty="0" smtClean="0"/>
              <a:t> школярів.</a:t>
            </a:r>
            <a:endParaRPr lang="ru-RU" sz="2400" dirty="0"/>
          </a:p>
          <a:p>
            <a:pPr algn="ctr"/>
            <a:endParaRPr lang="uk-UA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7"/>
          <p:cNvSpPr>
            <a:spLocks noChangeArrowheads="1" noChangeShapeType="1" noTextEdit="1"/>
          </p:cNvSpPr>
          <p:nvPr/>
        </p:nvSpPr>
        <p:spPr bwMode="auto">
          <a:xfrm>
            <a:off x="1417638" y="333375"/>
            <a:ext cx="6726262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Захворюваність</a:t>
            </a: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за 2020-2021навчальний </a:t>
            </a:r>
            <a:r>
              <a:rPr lang="ru-RU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рік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34483518"/>
              </p:ext>
            </p:extLst>
          </p:nvPr>
        </p:nvGraphicFramePr>
        <p:xfrm>
          <a:off x="1000102" y="1285865"/>
          <a:ext cx="7000923" cy="4163806"/>
        </p:xfrm>
        <a:graphic>
          <a:graphicData uri="http://schemas.openxmlformats.org/drawingml/2006/table">
            <a:tbl>
              <a:tblPr/>
              <a:tblGrid>
                <a:gridCol w="34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6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6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63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71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За рік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IX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X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XI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XII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III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IV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V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0.007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1.7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1.4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1,03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1.2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1,04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1.8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1.6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1.0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1.2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3.5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1.3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4.8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0.05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471" name="Rectangle 18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4089400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Медична робота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4138" y="1450975"/>
            <a:ext cx="8975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dirty="0"/>
              <a:t>         </a:t>
            </a:r>
            <a:r>
              <a:rPr lang="uk-UA" dirty="0">
                <a:latin typeface="Times New Roman" pitchFamily="18" charset="0"/>
              </a:rPr>
              <a:t>В дошкільному закладі працює медичний кабінет, </a:t>
            </a:r>
            <a:endParaRPr lang="ru-RU" dirty="0">
              <a:latin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</a:rPr>
              <a:t>   укомплектований згідно наказу Міністерства охорони здоров`я України </a:t>
            </a:r>
            <a:endParaRPr lang="ru-RU" dirty="0">
              <a:latin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</a:rPr>
              <a:t>   та Міністерства освіти і науки України від 30.08.2005 № 432\496. </a:t>
            </a:r>
            <a:endParaRPr lang="ru-RU" dirty="0">
              <a:latin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</a:rPr>
              <a:t>245 дітей </a:t>
            </a:r>
            <a:r>
              <a:rPr lang="uk-UA" dirty="0">
                <a:latin typeface="Times New Roman" pitchFamily="18" charset="0"/>
              </a:rPr>
              <a:t>дошкільного закладу обслуговують</a:t>
            </a:r>
          </a:p>
          <a:p>
            <a:pPr algn="just"/>
            <a:r>
              <a:rPr lang="uk-UA" dirty="0" smtClean="0">
                <a:latin typeface="Times New Roman" pitchFamily="18" charset="0"/>
              </a:rPr>
              <a:t>  сестра медична старша: Малинка Аліна Володимирівна</a:t>
            </a:r>
            <a:endParaRPr lang="ru-RU" dirty="0">
              <a:latin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</a:rPr>
              <a:t>  Медичні працівники працюють згідно річного плану на </a:t>
            </a:r>
            <a:r>
              <a:rPr lang="uk-UA" dirty="0" smtClean="0">
                <a:latin typeface="Times New Roman" pitchFamily="18" charset="0"/>
              </a:rPr>
              <a:t>2020-2021н.р</a:t>
            </a:r>
            <a:r>
              <a:rPr lang="uk-UA" dirty="0">
                <a:latin typeface="Times New Roman" pitchFamily="18" charset="0"/>
              </a:rPr>
              <a:t>.,                   </a:t>
            </a:r>
            <a:endParaRPr lang="ru-RU" dirty="0">
              <a:latin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</a:rPr>
              <a:t>  вони відповідають за дотримання санітарного стану </a:t>
            </a:r>
            <a:endParaRPr lang="ru-RU" dirty="0">
              <a:latin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</a:rPr>
              <a:t>  в дошкільному закладі, організацію харчування,                                </a:t>
            </a:r>
            <a:endParaRPr lang="ru-RU" dirty="0">
              <a:latin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</a:rPr>
              <a:t>  формування навичок.</a:t>
            </a:r>
            <a:endParaRPr lang="ru-RU" dirty="0">
              <a:latin typeface="Times New Roman" pitchFamily="18" charset="0"/>
            </a:endParaRPr>
          </a:p>
          <a:p>
            <a:pPr algn="ctr" eaLnBrk="0" hangingPunct="0"/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1928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Рівень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виконання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натуральних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норм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харчування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за </a:t>
            </a: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2020/2021 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року з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основних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продуктів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:</a:t>
            </a:r>
          </a:p>
        </p:txBody>
      </p:sp>
      <p:sp>
        <p:nvSpPr>
          <p:cNvPr id="14446" name="Rectangle 221"/>
          <p:cNvSpPr>
            <a:spLocks noChangeArrowheads="1"/>
          </p:cNvSpPr>
          <p:nvPr/>
        </p:nvSpPr>
        <p:spPr bwMode="auto">
          <a:xfrm flipV="1">
            <a:off x="0" y="54911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01020"/>
              </p:ext>
            </p:extLst>
          </p:nvPr>
        </p:nvGraphicFramePr>
        <p:xfrm>
          <a:off x="1611172" y="1615440"/>
          <a:ext cx="6675603" cy="4651837"/>
        </p:xfrm>
        <a:graphic>
          <a:graphicData uri="http://schemas.openxmlformats.org/drawingml/2006/table">
            <a:tbl>
              <a:tblPr/>
              <a:tblGrid>
                <a:gridCol w="32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1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244">
                <a:tc rowSpan="2">
                  <a:txBody>
                    <a:bodyPr/>
                    <a:lstStyle/>
                    <a:p>
                      <a:pPr algn="ctr"/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Назва продукту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фактичне виконання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% за </a:t>
                      </a:r>
                      <a:r>
                        <a:rPr lang="ru-RU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навчальний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період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М’ясо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м’ясопродукти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Риба і рибопродукти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Масло вершкове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619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Масло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рослинне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0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 89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Молоко, кефір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07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Сир м’який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Яйце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Борошно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Крупи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2862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  94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Цукор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Картопля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Овочі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Фрукти свіжі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Сухофрукти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3875" algn="ctr"/>
                      <a:r>
                        <a:rPr lang="uk-UA" sz="1600" dirty="0" smtClean="0"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000100" y="142852"/>
            <a:ext cx="7251700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Аналіз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харчування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за </a:t>
            </a: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2020-2021навчальний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рік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71472" y="1001237"/>
            <a:ext cx="8110537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>
              <a:tabLst>
                <a:tab pos="685800" algn="l"/>
              </a:tabLst>
            </a:pPr>
            <a:r>
              <a:rPr lang="uk-UA" sz="2000" dirty="0"/>
              <a:t>     </a:t>
            </a:r>
            <a:r>
              <a:rPr lang="uk-UA" sz="1400" dirty="0">
                <a:latin typeface="Times New Roman" pitchFamily="18" charset="0"/>
              </a:rPr>
              <a:t>Робота з організації харчування дітей ДНЗ №87 здійснюється згідно з Постановою Кабінету Міністрів України від 22.11.2004 №1591 «Про затвердження норм харчування у навчальних та оздоровчих закладах», Інструкції з організації харчування дітей у дошкільних навчальних закладах, затвердженої наказом МОН України від 17.04.2006 № 298\227.</a:t>
            </a:r>
            <a:endParaRPr lang="ru-RU" sz="1400" dirty="0">
              <a:latin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 результатами перевірок  по дошкільному закладу виданий наказ «Про організацію харчування дітей», де всім службам дошкільного закладу визначені нові завдання і вимоги до організації харчування дітей.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Контролюючим органом Державної санітарно-епідеміологічної служби  СЕС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перевірявся санітарний стан груп, майданчиків, харчоблоку, згідно акту № 28 від 13.04.2021р на 82 питання та складено припис № 15 від 16.04.2021р.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Надано рекомендації, 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саме: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Провести лабораторні дослідження піску 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Провести лабораторний контроль рівня освітлення приміщення 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Покращити покриття підлоги груп №2 та №9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Огородити металевими решітками опалювальні прилади в групах № 7, 8, 9, 10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180975">
              <a:tabLst>
                <a:tab pos="685800" algn="l"/>
              </a:tabLst>
            </a:pPr>
            <a:r>
              <a:rPr lang="uk-UA" sz="1400" b="1" dirty="0" smtClean="0">
                <a:latin typeface="Times New Roman" pitchFamily="18" charset="0"/>
              </a:rPr>
              <a:t>28.02.2020р</a:t>
            </a:r>
            <a:r>
              <a:rPr lang="uk-UA" sz="1400" b="1" dirty="0">
                <a:latin typeface="Times New Roman" pitchFamily="18" charset="0"/>
              </a:rPr>
              <a:t>. №209 «Про встановлення вартості харчування дітей в </a:t>
            </a:r>
            <a:endParaRPr lang="uk-UA" sz="1400" b="1" dirty="0" smtClean="0">
              <a:latin typeface="Times New Roman" pitchFamily="18" charset="0"/>
            </a:endParaRPr>
          </a:p>
          <a:p>
            <a:pPr indent="180975">
              <a:tabLst>
                <a:tab pos="685800" algn="l"/>
              </a:tabLst>
            </a:pPr>
            <a:r>
              <a:rPr lang="uk-UA" sz="1400" b="1" dirty="0" smtClean="0">
                <a:latin typeface="Times New Roman" pitchFamily="18" charset="0"/>
              </a:rPr>
              <a:t>дошкільних </a:t>
            </a:r>
            <a:r>
              <a:rPr lang="uk-UA" sz="1400" b="1" dirty="0">
                <a:latin typeface="Times New Roman" pitchFamily="18" charset="0"/>
              </a:rPr>
              <a:t>навчальних закладах міста на </a:t>
            </a:r>
            <a:r>
              <a:rPr lang="uk-UA" sz="1400" b="1" dirty="0" smtClean="0">
                <a:latin typeface="Times New Roman" pitchFamily="18" charset="0"/>
              </a:rPr>
              <a:t>2020 </a:t>
            </a:r>
            <a:r>
              <a:rPr lang="uk-UA" sz="1400" b="1" dirty="0">
                <a:latin typeface="Times New Roman" pitchFamily="18" charset="0"/>
              </a:rPr>
              <a:t>рік»</a:t>
            </a:r>
            <a:r>
              <a:rPr lang="uk-UA" sz="1400" dirty="0">
                <a:latin typeface="Times New Roman" pitchFamily="18" charset="0"/>
              </a:rPr>
              <a:t>  було </a:t>
            </a:r>
            <a:r>
              <a:rPr lang="uk-UA" sz="1400" dirty="0" smtClean="0">
                <a:latin typeface="Times New Roman" pitchFamily="18" charset="0"/>
              </a:rPr>
              <a:t>встановлено</a:t>
            </a:r>
          </a:p>
          <a:p>
            <a:pPr indent="180975">
              <a:tabLst>
                <a:tab pos="685800" algn="l"/>
              </a:tabLst>
            </a:pPr>
            <a:r>
              <a:rPr lang="uk-UA" sz="1400" dirty="0" smtClean="0">
                <a:latin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</a:rPr>
              <a:t>вартість харчування дітей  у розмірі  на одну дитину:</a:t>
            </a:r>
            <a:endParaRPr lang="ru-RU" sz="1400" dirty="0">
              <a:latin typeface="Times New Roman" pitchFamily="18" charset="0"/>
            </a:endParaRPr>
          </a:p>
          <a:p>
            <a:pPr indent="180975">
              <a:tabLst>
                <a:tab pos="685800" algn="l"/>
              </a:tabLst>
            </a:pPr>
            <a:r>
              <a:rPr lang="uk-UA" sz="1400" dirty="0">
                <a:latin typeface="Times New Roman" pitchFamily="18" charset="0"/>
              </a:rPr>
              <a:t>                     </a:t>
            </a:r>
            <a:r>
              <a:rPr lang="uk-UA" sz="1400" dirty="0" smtClean="0">
                <a:latin typeface="Times New Roman" pitchFamily="18" charset="0"/>
              </a:rPr>
              <a:t>  </a:t>
            </a:r>
            <a:r>
              <a:rPr lang="uk-UA" sz="1400" dirty="0">
                <a:latin typeface="Times New Roman" pitchFamily="18" charset="0"/>
              </a:rPr>
              <a:t>для  дітей садових груп – </a:t>
            </a:r>
            <a:r>
              <a:rPr lang="uk-UA" sz="1400" b="1" dirty="0" smtClean="0">
                <a:latin typeface="Times New Roman" pitchFamily="18" charset="0"/>
              </a:rPr>
              <a:t>33.95грн</a:t>
            </a:r>
            <a:r>
              <a:rPr lang="uk-UA" sz="1400" b="1" dirty="0">
                <a:latin typeface="Times New Roman" pitchFamily="18" charset="0"/>
              </a:rPr>
              <a:t>.</a:t>
            </a:r>
            <a:r>
              <a:rPr lang="uk-UA" sz="1400" dirty="0">
                <a:latin typeface="Times New Roman" pitchFamily="18" charset="0"/>
              </a:rPr>
              <a:t>, з них за рахунок бюджету </a:t>
            </a:r>
            <a:r>
              <a:rPr lang="uk-UA" sz="1400" b="1" dirty="0" smtClean="0">
                <a:latin typeface="Times New Roman" pitchFamily="18" charset="0"/>
              </a:rPr>
              <a:t>13.58 </a:t>
            </a:r>
            <a:r>
              <a:rPr lang="uk-UA" sz="1400" b="1" dirty="0">
                <a:latin typeface="Times New Roman" pitchFamily="18" charset="0"/>
              </a:rPr>
              <a:t>грн.</a:t>
            </a:r>
            <a:r>
              <a:rPr lang="uk-UA" sz="1400" dirty="0">
                <a:latin typeface="Times New Roman" pitchFamily="18" charset="0"/>
              </a:rPr>
              <a:t> (</a:t>
            </a:r>
            <a:r>
              <a:rPr lang="uk-UA" sz="1400" b="1" dirty="0">
                <a:latin typeface="Times New Roman" pitchFamily="18" charset="0"/>
              </a:rPr>
              <a:t>40%</a:t>
            </a:r>
            <a:r>
              <a:rPr lang="uk-UA" sz="1400" dirty="0">
                <a:latin typeface="Times New Roman" pitchFamily="18" charset="0"/>
              </a:rPr>
              <a:t>), </a:t>
            </a:r>
          </a:p>
          <a:p>
            <a:pPr indent="180975">
              <a:tabLst>
                <a:tab pos="685800" algn="l"/>
              </a:tabLst>
            </a:pPr>
            <a:r>
              <a:rPr lang="uk-UA" sz="1400" dirty="0">
                <a:latin typeface="Times New Roman" pitchFamily="18" charset="0"/>
              </a:rPr>
              <a:t>                                                                                         за рахунок батьківської плати </a:t>
            </a:r>
            <a:r>
              <a:rPr lang="uk-UA" sz="1400" b="1" dirty="0" smtClean="0">
                <a:latin typeface="Times New Roman" pitchFamily="18" charset="0"/>
              </a:rPr>
              <a:t>20.37 </a:t>
            </a:r>
            <a:r>
              <a:rPr lang="uk-UA" sz="1400" b="1" dirty="0">
                <a:latin typeface="Times New Roman" pitchFamily="18" charset="0"/>
              </a:rPr>
              <a:t>грн.(60%);</a:t>
            </a:r>
            <a:endParaRPr lang="ru-RU" sz="1400" dirty="0">
              <a:latin typeface="Times New Roman" pitchFamily="18" charset="0"/>
            </a:endParaRPr>
          </a:p>
          <a:p>
            <a:pPr indent="180975">
              <a:tabLst>
                <a:tab pos="685800" algn="l"/>
              </a:tabLst>
            </a:pPr>
            <a:r>
              <a:rPr lang="uk-UA" sz="1400" dirty="0">
                <a:latin typeface="Times New Roman" pitchFamily="18" charset="0"/>
              </a:rPr>
              <a:t>                      </a:t>
            </a:r>
            <a:r>
              <a:rPr lang="uk-UA" sz="1400" dirty="0" smtClean="0">
                <a:latin typeface="Times New Roman" pitchFamily="18" charset="0"/>
              </a:rPr>
              <a:t>для </a:t>
            </a:r>
            <a:r>
              <a:rPr lang="uk-UA" sz="1400" dirty="0">
                <a:latin typeface="Times New Roman" pitchFamily="18" charset="0"/>
              </a:rPr>
              <a:t>дітей ясельних груп – </a:t>
            </a:r>
            <a:r>
              <a:rPr lang="uk-UA" sz="1400" b="1" dirty="0" smtClean="0">
                <a:latin typeface="Times New Roman" pitchFamily="18" charset="0"/>
              </a:rPr>
              <a:t>22.29</a:t>
            </a:r>
            <a:r>
              <a:rPr lang="uk-UA" sz="1400" dirty="0" smtClean="0">
                <a:latin typeface="Times New Roman" pitchFamily="18" charset="0"/>
              </a:rPr>
              <a:t> </a:t>
            </a:r>
            <a:r>
              <a:rPr lang="uk-UA" sz="1400" b="1" dirty="0">
                <a:latin typeface="Times New Roman" pitchFamily="18" charset="0"/>
              </a:rPr>
              <a:t>грн.,</a:t>
            </a:r>
            <a:r>
              <a:rPr lang="uk-UA" sz="1400" dirty="0">
                <a:latin typeface="Times New Roman" pitchFamily="18" charset="0"/>
              </a:rPr>
              <a:t> з них за рахунок бюджету </a:t>
            </a:r>
            <a:r>
              <a:rPr lang="uk-UA" sz="1400" b="1" dirty="0" smtClean="0">
                <a:latin typeface="Times New Roman" pitchFamily="18" charset="0"/>
              </a:rPr>
              <a:t>8,92грн</a:t>
            </a:r>
            <a:r>
              <a:rPr lang="uk-UA" sz="1400" b="1" dirty="0">
                <a:latin typeface="Times New Roman" pitchFamily="18" charset="0"/>
              </a:rPr>
              <a:t>. (40%)</a:t>
            </a:r>
            <a:r>
              <a:rPr lang="uk-UA" sz="1400" dirty="0">
                <a:latin typeface="Times New Roman" pitchFamily="18" charset="0"/>
              </a:rPr>
              <a:t>; </a:t>
            </a:r>
          </a:p>
          <a:p>
            <a:pPr indent="180975">
              <a:tabLst>
                <a:tab pos="685800" algn="l"/>
              </a:tabLst>
            </a:pPr>
            <a:r>
              <a:rPr lang="uk-UA" sz="1400" dirty="0">
                <a:latin typeface="Times New Roman" pitchFamily="18" charset="0"/>
              </a:rPr>
              <a:t>                                                                                           за рахунок батьківської плати </a:t>
            </a:r>
            <a:r>
              <a:rPr lang="uk-UA" sz="1400" b="1" dirty="0" smtClean="0">
                <a:latin typeface="Times New Roman" pitchFamily="18" charset="0"/>
              </a:rPr>
              <a:t>13.37грн</a:t>
            </a:r>
            <a:r>
              <a:rPr lang="uk-UA" sz="1400" b="1" dirty="0">
                <a:latin typeface="Times New Roman" pitchFamily="18" charset="0"/>
              </a:rPr>
              <a:t>.(60%). </a:t>
            </a:r>
            <a:endParaRPr lang="ru-RU" sz="1400" dirty="0">
              <a:latin typeface="Times New Roman" pitchFamily="18" charset="0"/>
            </a:endParaRPr>
          </a:p>
          <a:p>
            <a:pPr indent="180975">
              <a:tabLst>
                <a:tab pos="685800" algn="l"/>
              </a:tabLst>
            </a:pPr>
            <a:r>
              <a:rPr lang="uk-UA" sz="1400" b="1" dirty="0">
                <a:latin typeface="Times New Roman" pitchFamily="18" charset="0"/>
              </a:rPr>
              <a:t>                    </a:t>
            </a:r>
            <a:r>
              <a:rPr lang="uk-UA" sz="1400" b="1" dirty="0" smtClean="0">
                <a:latin typeface="Times New Roman" pitchFamily="18" charset="0"/>
              </a:rPr>
              <a:t>За </a:t>
            </a:r>
            <a:r>
              <a:rPr lang="uk-UA" sz="1400" b="1" dirty="0">
                <a:latin typeface="Times New Roman" pitchFamily="18" charset="0"/>
              </a:rPr>
              <a:t>рахунок цього збільшився рівень виконання натуральних норм харчування     </a:t>
            </a:r>
          </a:p>
          <a:p>
            <a:pPr indent="180975">
              <a:tabLst>
                <a:tab pos="685800" algn="l"/>
              </a:tabLst>
            </a:pPr>
            <a:r>
              <a:rPr lang="uk-UA" sz="1400" b="1" dirty="0">
                <a:latin typeface="Times New Roman" pitchFamily="18" charset="0"/>
              </a:rPr>
              <a:t>                                    по основних продуктах.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84213" y="404813"/>
            <a:ext cx="7645400" cy="11557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5918200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Діяльність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дошкільного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навчального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закладу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регламентовано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: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5400000">
            <a:off x="1542256" y="481807"/>
            <a:ext cx="2087563" cy="43815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rot="5400000">
            <a:off x="5688806" y="656432"/>
            <a:ext cx="2087563" cy="403225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971550" y="2133600"/>
            <a:ext cx="330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Планом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роботи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навчальний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рік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,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який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тривав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 </a:t>
            </a: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01.09.2020по 31.05.2021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5219700" y="2060575"/>
            <a:ext cx="295275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Планом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роботи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літньо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-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оздоровчий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період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 </a:t>
            </a: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01.06.2020 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по </a:t>
            </a: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31.08.2021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187450" y="3787775"/>
            <a:ext cx="70564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dirty="0"/>
              <a:t>   Працюючи над виконанням річних завдань, педагогічний колектив систематично використовував у роботі інтерактивні форми співпраці з дітьми та </a:t>
            </a:r>
            <a:r>
              <a:rPr lang="uk-UA" dirty="0" smtClean="0"/>
              <a:t>батьками.</a:t>
            </a:r>
          </a:p>
          <a:p>
            <a:r>
              <a:rPr lang="uk-UA" dirty="0" smtClean="0"/>
              <a:t>    </a:t>
            </a:r>
            <a:r>
              <a:rPr lang="uk-UA" dirty="0"/>
              <a:t>Методична робота була спрямована на забезпечення належного рівня освітнього процесу, посилення безпечних умов для перебування дітей в дошкільному закладі, залучення батьків до активної участі в навчальному процесі,    </a:t>
            </a:r>
          </a:p>
          <a:p>
            <a:r>
              <a:rPr lang="uk-UA" dirty="0"/>
              <a:t>                              удосконалення фахової  майстерності    </a:t>
            </a:r>
          </a:p>
          <a:p>
            <a:r>
              <a:rPr lang="uk-UA" dirty="0"/>
              <a:t>                      педагогічних працівників, створення необхідних     </a:t>
            </a:r>
          </a:p>
          <a:p>
            <a:r>
              <a:rPr lang="uk-UA" dirty="0"/>
              <a:t>               умов для досягнення сучасної якості дошкільної освіти.</a:t>
            </a:r>
            <a:endParaRPr lang="ru-RU" dirty="0"/>
          </a:p>
          <a:p>
            <a:pPr algn="ctr" eaLnBrk="0" hangingPunct="0"/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14348" y="428604"/>
            <a:ext cx="7645400" cy="11557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Кадри закладу дошкільної освіти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000241"/>
            <a:ext cx="66802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Педагогічні працівники: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Завідувач ДНЗ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Вихователь – методист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Практичний психолог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Інструктор з фізичного виховання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Музичні керівники - 4 особи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Вихователі -16 осіб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Технічний персонал – 35 особи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Всього – 55 особи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b="1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428604"/>
            <a:ext cx="57864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За навчальний рік проведено: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 - </a:t>
            </a:r>
            <a:r>
              <a:rPr lang="uk-UA" sz="2400" b="1" dirty="0" smtClean="0"/>
              <a:t>чотири  педагогічних ради</a:t>
            </a:r>
          </a:p>
          <a:p>
            <a:r>
              <a:rPr lang="uk-UA" sz="2400" b="1" dirty="0" smtClean="0"/>
              <a:t> - три семінари – практикуми </a:t>
            </a:r>
          </a:p>
          <a:p>
            <a:pPr lvl="0"/>
            <a:r>
              <a:rPr lang="uk-UA" sz="2400" b="1" dirty="0" smtClean="0"/>
              <a:t> -Комплексна перевірка</a:t>
            </a:r>
            <a:r>
              <a:rPr lang="ru-RU" sz="2400" b="1" dirty="0" smtClean="0"/>
              <a:t>: </a:t>
            </a:r>
          </a:p>
          <a:p>
            <a:pPr lvl="0"/>
            <a:r>
              <a:rPr lang="uk-UA" sz="2400" b="1" dirty="0"/>
              <a:t>в</a:t>
            </a:r>
            <a:r>
              <a:rPr lang="uk-UA" sz="2400" b="1" dirty="0" smtClean="0"/>
              <a:t> групі №6 </a:t>
            </a:r>
            <a:r>
              <a:rPr lang="uk-UA" sz="2400" dirty="0" smtClean="0"/>
              <a:t>«Стан </a:t>
            </a:r>
            <a:r>
              <a:rPr lang="uk-UA" sz="2400" dirty="0" err="1" smtClean="0"/>
              <a:t>освітньо</a:t>
            </a:r>
            <a:r>
              <a:rPr lang="uk-UA" sz="2400" dirty="0" smtClean="0"/>
              <a:t>-виховної </a:t>
            </a:r>
            <a:r>
              <a:rPr lang="uk-UA" sz="2400" dirty="0" err="1" smtClean="0"/>
              <a:t>роботиз</a:t>
            </a:r>
            <a:r>
              <a:rPr lang="uk-UA" sz="2400" dirty="0" smtClean="0"/>
              <a:t> дітьми 6-го року життя»</a:t>
            </a:r>
            <a:endParaRPr lang="ru-RU" sz="2400" dirty="0"/>
          </a:p>
          <a:p>
            <a:pPr lvl="0"/>
            <a:r>
              <a:rPr lang="ru-RU" sz="2400" b="1" dirty="0" smtClean="0"/>
              <a:t> -</a:t>
            </a:r>
            <a:r>
              <a:rPr lang="ru-RU" sz="2400" b="1" dirty="0" err="1" smtClean="0"/>
              <a:t>дві</a:t>
            </a:r>
            <a:r>
              <a:rPr lang="ru-RU" sz="2400" b="1" dirty="0" smtClean="0"/>
              <a:t> </a:t>
            </a:r>
            <a:r>
              <a:rPr lang="uk-UA" sz="2400" b="1" dirty="0" smtClean="0"/>
              <a:t>тематичні перевірки (в групі №12 </a:t>
            </a:r>
            <a:r>
              <a:rPr lang="ru-RU" sz="2400" dirty="0" smtClean="0"/>
              <a:t>«</a:t>
            </a:r>
            <a:r>
              <a:rPr lang="uk-UA" sz="2400" dirty="0" smtClean="0"/>
              <a:t>Організація </a:t>
            </a:r>
            <a:r>
              <a:rPr lang="uk-UA" sz="2400" dirty="0" err="1" smtClean="0"/>
              <a:t>пощуково</a:t>
            </a:r>
            <a:r>
              <a:rPr lang="uk-UA" sz="2400" dirty="0" smtClean="0"/>
              <a:t>-дослідницької </a:t>
            </a:r>
            <a:r>
              <a:rPr lang="uk-UA" sz="2400" dirty="0" err="1" smtClean="0"/>
              <a:t>діяльностіз</a:t>
            </a:r>
            <a:r>
              <a:rPr lang="uk-UA" sz="2400" dirty="0" smtClean="0"/>
              <a:t> дітьми </a:t>
            </a:r>
            <a:r>
              <a:rPr lang="uk-UA" sz="2400" dirty="0" err="1" smtClean="0"/>
              <a:t>дошкільноговіку</a:t>
            </a:r>
            <a:r>
              <a:rPr lang="ru-RU" sz="2400" dirty="0" smtClean="0"/>
              <a:t>»</a:t>
            </a:r>
            <a:r>
              <a:rPr lang="uk-UA" sz="2400" b="1" dirty="0" smtClean="0"/>
              <a:t> та групі №5</a:t>
            </a:r>
            <a:r>
              <a:rPr lang="ru-RU" sz="2400" dirty="0" smtClean="0"/>
              <a:t>«</a:t>
            </a:r>
            <a:r>
              <a:rPr lang="ru-RU" sz="2400" dirty="0" err="1" smtClean="0"/>
              <a:t>Викоистання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Лего-технології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засобу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критичного </a:t>
            </a:r>
            <a:r>
              <a:rPr lang="ru-RU" sz="2400" dirty="0" err="1" smtClean="0"/>
              <a:t>мислення</a:t>
            </a:r>
            <a:r>
              <a:rPr lang="ru-RU" sz="2400" dirty="0" smtClean="0"/>
              <a:t>»</a:t>
            </a:r>
            <a:r>
              <a:rPr lang="uk-UA" sz="2400" b="1" dirty="0" smtClean="0"/>
              <a:t>)</a:t>
            </a:r>
            <a:endParaRPr lang="ru-RU" sz="2400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5857900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lnSpc>
                <a:spcPct val="80000"/>
              </a:lnSpc>
              <a:spcBef>
                <a:spcPct val="20000"/>
              </a:spcBef>
            </a:pPr>
            <a:r>
              <a:rPr lang="uk-UA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Відповідно до річного плану всі педагогічні працівники провели відкриті освітні та загальні фізично - розвиваючі заходи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групі 5-го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р.ж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 №5 вихователь Муха В.В.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провела тематичне заняття на тему: «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-конструювання, як засіб критичного мислення дошкільників ”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 групі 5-го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р.ж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№12, вихователь Чепурна О.П., продемонструвала тематичне відкрите заняття на тему: «Наша мова калинова»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 групі 6-го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р.ж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№ 6 вихователь Колодій Т.М. провела комплексне інтегроване заняття на тему : «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Небезпнчні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пригоди» 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03428"/>
            <a:ext cx="2088232" cy="2188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96" y="4318561"/>
            <a:ext cx="2193404" cy="2188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331913" y="260350"/>
            <a:ext cx="6565900" cy="11557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2" name="WordArt 8"/>
          <p:cNvSpPr>
            <a:spLocks noChangeArrowheads="1" noChangeShapeType="1" noTextEdit="1"/>
          </p:cNvSpPr>
          <p:nvPr/>
        </p:nvSpPr>
        <p:spPr bwMode="auto">
          <a:xfrm>
            <a:off x="2195513" y="692150"/>
            <a:ext cx="501650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Нормативно-правова база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84213" y="1412875"/>
            <a:ext cx="3657600" cy="12192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84213" y="2708275"/>
            <a:ext cx="3657600" cy="12192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84213" y="4005263"/>
            <a:ext cx="3657600" cy="12192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4716463" y="4076700"/>
            <a:ext cx="3657600" cy="12192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716463" y="2708275"/>
            <a:ext cx="3657600" cy="12192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787900" y="1412875"/>
            <a:ext cx="3657600" cy="12192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2987675" y="5300663"/>
            <a:ext cx="3657600" cy="12192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10" name="WordArt 16"/>
          <p:cNvSpPr>
            <a:spLocks noChangeArrowheads="1" noChangeShapeType="1" noTextEdit="1"/>
          </p:cNvSpPr>
          <p:nvPr/>
        </p:nvSpPr>
        <p:spPr bwMode="auto">
          <a:xfrm>
            <a:off x="1547813" y="1700213"/>
            <a:ext cx="2057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Конституція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України</a:t>
            </a:r>
          </a:p>
        </p:txBody>
      </p:sp>
      <p:sp>
        <p:nvSpPr>
          <p:cNvPr id="4111" name="WordArt 17"/>
          <p:cNvSpPr>
            <a:spLocks noChangeArrowheads="1" noChangeShapeType="1" noTextEdit="1"/>
          </p:cNvSpPr>
          <p:nvPr/>
        </p:nvSpPr>
        <p:spPr bwMode="auto">
          <a:xfrm>
            <a:off x="1116013" y="2924175"/>
            <a:ext cx="28829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Закон України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"Про дошкільну освіту"</a:t>
            </a:r>
          </a:p>
        </p:txBody>
      </p:sp>
      <p:sp>
        <p:nvSpPr>
          <p:cNvPr id="4112" name="WordArt 18"/>
          <p:cNvSpPr>
            <a:spLocks noChangeArrowheads="1" noChangeShapeType="1" noTextEdit="1"/>
          </p:cNvSpPr>
          <p:nvPr/>
        </p:nvSpPr>
        <p:spPr bwMode="auto">
          <a:xfrm>
            <a:off x="1116013" y="4221163"/>
            <a:ext cx="2882900" cy="788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Закон України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«Про охорону праці»</a:t>
            </a:r>
          </a:p>
        </p:txBody>
      </p:sp>
      <p:sp>
        <p:nvSpPr>
          <p:cNvPr id="4113" name="WordArt 19"/>
          <p:cNvSpPr>
            <a:spLocks noChangeArrowheads="1" noChangeShapeType="1" noTextEdit="1"/>
          </p:cNvSpPr>
          <p:nvPr/>
        </p:nvSpPr>
        <p:spPr bwMode="auto">
          <a:xfrm>
            <a:off x="5292725" y="1700213"/>
            <a:ext cx="2870200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Закон України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«Про цивільну оборону»</a:t>
            </a:r>
          </a:p>
        </p:txBody>
      </p:sp>
      <p:sp>
        <p:nvSpPr>
          <p:cNvPr id="4114" name="WordArt 20"/>
          <p:cNvSpPr>
            <a:spLocks noChangeArrowheads="1" noChangeShapeType="1" noTextEdit="1"/>
          </p:cNvSpPr>
          <p:nvPr/>
        </p:nvSpPr>
        <p:spPr bwMode="auto">
          <a:xfrm>
            <a:off x="5219700" y="2997200"/>
            <a:ext cx="2755900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Закон України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«Про дорожній рух»</a:t>
            </a:r>
          </a:p>
        </p:txBody>
      </p:sp>
      <p:sp>
        <p:nvSpPr>
          <p:cNvPr id="4115" name="WordArt 21"/>
          <p:cNvSpPr>
            <a:spLocks noChangeArrowheads="1" noChangeShapeType="1" noTextEdit="1"/>
          </p:cNvSpPr>
          <p:nvPr/>
        </p:nvSpPr>
        <p:spPr bwMode="auto">
          <a:xfrm>
            <a:off x="5148263" y="4365625"/>
            <a:ext cx="283210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Закон України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«Про відпустки»</a:t>
            </a:r>
          </a:p>
        </p:txBody>
      </p:sp>
      <p:sp>
        <p:nvSpPr>
          <p:cNvPr id="4116" name="WordArt 22"/>
          <p:cNvSpPr>
            <a:spLocks noChangeArrowheads="1" noChangeShapeType="1" noTextEdit="1"/>
          </p:cNvSpPr>
          <p:nvPr/>
        </p:nvSpPr>
        <p:spPr bwMode="auto">
          <a:xfrm>
            <a:off x="3811588" y="5589588"/>
            <a:ext cx="2273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Кодекс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«Про працю»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фото-звіт\Новая папка\IMG-e59cf872a91e1f8e960faf7196ea5798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496"/>
            <a:ext cx="1976427" cy="1482320"/>
          </a:xfrm>
          <a:prstGeom prst="rect">
            <a:avLst/>
          </a:prstGeom>
          <a:noFill/>
        </p:spPr>
      </p:pic>
      <p:pic>
        <p:nvPicPr>
          <p:cNvPr id="8" name="Picture 5" descr="C:\Users\User\Desktop\фото-звіт\Новая папка\IMG-881124e520ce395bc1a5def49a14b6f7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3116"/>
            <a:ext cx="2000240" cy="1500180"/>
          </a:xfrm>
          <a:prstGeom prst="rect">
            <a:avLst/>
          </a:prstGeom>
          <a:noFill/>
        </p:spPr>
      </p:pic>
      <p:pic>
        <p:nvPicPr>
          <p:cNvPr id="9" name="Picture 6" descr="C:\Users\User\Desktop\фото-звіт\Новая папка\IMG-c6cde9e71c50af7461637477bcfe03a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9" y="966798"/>
            <a:ext cx="1214428" cy="1619238"/>
          </a:xfrm>
          <a:prstGeom prst="rect">
            <a:avLst/>
          </a:prstGeom>
          <a:noFill/>
        </p:spPr>
      </p:pic>
      <p:pic>
        <p:nvPicPr>
          <p:cNvPr id="10" name="Picture 7" descr="C:\Users\User\Desktop\фото-звіт\Новая папка\IMG-f08e504d7e62dbe03615f6583bcbb30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857496"/>
            <a:ext cx="1142990" cy="15239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71670" y="5000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Інструктором з фізичного виховання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Євстратенко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Л.О. протягом року проведено заходи для дітей та батьків згідно річного плану. А саме: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Ігри патріотів;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Зимові малі олімпійські ігри;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Шашковий турнір та інші заходи.</a:t>
            </a:r>
          </a:p>
        </p:txBody>
      </p:sp>
      <p:pic>
        <p:nvPicPr>
          <p:cNvPr id="17409" name="Picture 1" descr="C:\Users\User\Desktop\фото-звіт\Новая папка 1\FB_IMG_155964747157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143379"/>
            <a:ext cx="1625197" cy="2166929"/>
          </a:xfrm>
          <a:prstGeom prst="rect">
            <a:avLst/>
          </a:prstGeom>
          <a:noFill/>
        </p:spPr>
      </p:pic>
      <p:pic>
        <p:nvPicPr>
          <p:cNvPr id="17410" name="Picture 2" descr="C:\Users\User\Desktop\фото-звіт\Новая папка 1\FB_IMG_15596474530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357694"/>
            <a:ext cx="144662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889844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Протягом року Всі вихователі садових груп показували театралізовану діяльність, інсценізація українських народних казок.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УКРАЇНСЬКОЇ РІДНОЇ МОВИ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провели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тематичні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5" name="Picture 1" descr="C:\Users\User\Desktop\фото-звіт\Новая папка 1\FB_IMG_15596473217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500702"/>
            <a:ext cx="1944676" cy="1093880"/>
          </a:xfrm>
          <a:prstGeom prst="rect">
            <a:avLst/>
          </a:prstGeom>
          <a:noFill/>
        </p:spPr>
      </p:pic>
      <p:pic>
        <p:nvPicPr>
          <p:cNvPr id="11" name="Picture 2" descr="C:\Users\User\Desktop\фото-звіт\Новая папка 1\FB_IMG_15596473276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386270"/>
            <a:ext cx="2357454" cy="1414472"/>
          </a:xfrm>
          <a:prstGeom prst="rect">
            <a:avLst/>
          </a:prstGeom>
          <a:noFill/>
        </p:spPr>
      </p:pic>
      <p:pic>
        <p:nvPicPr>
          <p:cNvPr id="6148" name="Picture 4" descr="C:\Users\User\Desktop\фото-звіт\Новая папка 1\FB_IMG_15596471698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571612"/>
            <a:ext cx="1553777" cy="2071702"/>
          </a:xfrm>
          <a:prstGeom prst="rect">
            <a:avLst/>
          </a:prstGeom>
          <a:noFill/>
        </p:spPr>
      </p:pic>
      <p:pic>
        <p:nvPicPr>
          <p:cNvPr id="6149" name="Picture 5" descr="C:\Users\User\Desktop\фото-звіт\Новая папка 1\FB_IMG_15596471528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714488"/>
            <a:ext cx="2381219" cy="178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ПРОЙШОВ ТИЖДЕНЬ БЕЗПЕКИ ДИТИНИ ТА ОБ'ЄКТОВЕ ТРЕНУВАННЯ З 17.05.2021 по 16.05.21 року.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тематичні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драматизації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сюжетно-рольові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571612"/>
            <a:ext cx="3600400" cy="2189665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8916"/>
            <a:ext cx="4114800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6225"/>
            <a:ext cx="3600400" cy="21886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Наші свята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164" y="1500174"/>
            <a:ext cx="2575139" cy="1715687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3031" y="1571612"/>
            <a:ext cx="2414245" cy="1661001"/>
          </a:xfrm>
          <a:prstGeom prst="rect">
            <a:avLst/>
          </a:prstGeom>
          <a:noFill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575" y="1500174"/>
            <a:ext cx="2424770" cy="1710031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76" y="3789040"/>
            <a:ext cx="2341100" cy="2475305"/>
          </a:xfrm>
          <a:prstGeom prst="rect">
            <a:avLst/>
          </a:prstGeom>
          <a:noFill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212" y="3764632"/>
            <a:ext cx="1899882" cy="242889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52" y="3789040"/>
            <a:ext cx="3292125" cy="24044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357166"/>
            <a:ext cx="60007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1400" dirty="0" smtClean="0"/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Також в закладі проведено чудове свято присвячене Всеукраїнському дню вишиванки та свято до Дня захисту дітей.</a:t>
            </a:r>
          </a:p>
          <a:p>
            <a:pPr algn="just">
              <a:buNone/>
            </a:pPr>
            <a:r>
              <a:rPr lang="uk-UA" b="1" dirty="0" smtClean="0"/>
              <a:t>	Протягом 2020-2021 навчального року проводились різноманітні конкурси та виставки:</a:t>
            </a:r>
          </a:p>
          <a:p>
            <a:r>
              <a:rPr lang="ru-RU" dirty="0" smtClean="0"/>
              <a:t>1. </a:t>
            </a:r>
            <a:r>
              <a:rPr lang="ru-RU" b="1" dirty="0" smtClean="0"/>
              <a:t>«</a:t>
            </a:r>
            <a:r>
              <a:rPr lang="uk-UA" b="1" dirty="0" smtClean="0"/>
              <a:t>Щедра осінь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r>
              <a:rPr lang="uk-UA" dirty="0" smtClean="0"/>
              <a:t>учасниками конкурсу стали діти, батьки всіх вікових  груп.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uk-UA" b="1" dirty="0" smtClean="0"/>
              <a:t>Комплексне змагання</a:t>
            </a:r>
            <a:r>
              <a:rPr lang="uk-UA" dirty="0" smtClean="0"/>
              <a:t> </a:t>
            </a:r>
            <a:r>
              <a:rPr lang="ru-RU" b="1" dirty="0" smtClean="0"/>
              <a:t>«</a:t>
            </a:r>
            <a:r>
              <a:rPr lang="uk-UA" b="1" dirty="0" smtClean="0"/>
              <a:t>Козацькому роду нема переводу</a:t>
            </a:r>
            <a:r>
              <a:rPr lang="ru-RU" dirty="0" smtClean="0"/>
              <a:t>» </a:t>
            </a:r>
            <a:r>
              <a:rPr lang="uk-UA" dirty="0" smtClean="0"/>
              <a:t>для дітей середнього віку. 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uk-UA" b="1" dirty="0" smtClean="0"/>
              <a:t>Сімейний конкурс, виставка-</a:t>
            </a:r>
            <a:r>
              <a:rPr lang="uk-UA" b="1" dirty="0" err="1" smtClean="0"/>
              <a:t>ярмарка</a:t>
            </a:r>
            <a:r>
              <a:rPr lang="uk-UA" b="1" dirty="0" smtClean="0"/>
              <a:t> родинної творчості </a:t>
            </a:r>
            <a:r>
              <a:rPr lang="ru-RU" b="1" dirty="0" smtClean="0"/>
              <a:t>«</a:t>
            </a:r>
            <a:r>
              <a:rPr lang="uk-UA" b="1" dirty="0" smtClean="0"/>
              <a:t>Щедра осінь</a:t>
            </a:r>
            <a:r>
              <a:rPr lang="ru-RU" dirty="0" smtClean="0"/>
              <a:t>», </a:t>
            </a:r>
            <a:r>
              <a:rPr lang="uk-UA" dirty="0" smtClean="0"/>
              <a:t>активну участь прийняли батьки та вихователі всіх груп.</a:t>
            </a:r>
            <a:endParaRPr lang="ru-RU" dirty="0" smtClean="0"/>
          </a:p>
          <a:p>
            <a:r>
              <a:rPr lang="uk-UA" dirty="0" smtClean="0"/>
              <a:t>4. </a:t>
            </a:r>
            <a:r>
              <a:rPr lang="uk-UA" b="1" dirty="0" smtClean="0"/>
              <a:t>Виставка дитячої Великодньої писанки.</a:t>
            </a:r>
            <a:r>
              <a:rPr lang="uk-UA" dirty="0" smtClean="0"/>
              <a:t> </a:t>
            </a:r>
            <a:endParaRPr lang="uk-UA" dirty="0"/>
          </a:p>
          <a:p>
            <a:r>
              <a:rPr lang="uk-UA" dirty="0" smtClean="0"/>
              <a:t>У виставці </a:t>
            </a:r>
            <a:r>
              <a:rPr lang="uk-UA" dirty="0" err="1" smtClean="0"/>
              <a:t>пийняли</a:t>
            </a:r>
            <a:r>
              <a:rPr lang="uk-UA" dirty="0" smtClean="0"/>
              <a:t> участь дітки усіх вікових ви</a:t>
            </a:r>
            <a:endParaRPr lang="ru-RU" dirty="0" smtClean="0"/>
          </a:p>
          <a:p>
            <a:r>
              <a:rPr lang="uk-UA" dirty="0" smtClean="0"/>
              <a:t>5. </a:t>
            </a:r>
            <a:r>
              <a:rPr lang="uk-UA" b="1" dirty="0" smtClean="0"/>
              <a:t>Конкурс малюнка </a:t>
            </a:r>
            <a:r>
              <a:rPr lang="uk-UA" dirty="0" smtClean="0"/>
              <a:t>«Безпека життєдіяльності очима дітей» , найактивнішими стали гр..№10 (</a:t>
            </a:r>
            <a:r>
              <a:rPr lang="uk-UA" dirty="0" err="1" smtClean="0"/>
              <a:t>вих.Коваленко</a:t>
            </a:r>
            <a:r>
              <a:rPr lang="uk-UA" dirty="0" smtClean="0"/>
              <a:t> В.В.) гр..</a:t>
            </a:r>
            <a:r>
              <a:rPr lang="uk-UA" dirty="0" smtClean="0"/>
              <a:t>№5 </a:t>
            </a:r>
            <a:r>
              <a:rPr lang="uk-UA" dirty="0" smtClean="0"/>
              <a:t>(вих..Муха В.В.), гр..№8 (</a:t>
            </a:r>
            <a:r>
              <a:rPr lang="uk-UA" dirty="0" err="1" smtClean="0"/>
              <a:t>вих.Євстратенко</a:t>
            </a:r>
            <a:r>
              <a:rPr lang="uk-UA" dirty="0" smtClean="0"/>
              <a:t> Л.П.)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61436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1. На базі нашого закладу було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проведено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шашковий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турнір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2.Музичний керівник Бойчук І.Г.,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вихователі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Євстратенко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Л.П., Погрібна О.А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., Муха В.В., Коваленко В.В., Чепурна О.П.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показали чудове тематичне заняття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“Пам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ятаємо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тебе – Тарасе!” 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дошкільнму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навчальному закладі проходив Тиждень безпеки дорожнього руху, метою якого є профілактика дорожньо-транспортного травматизму. В рамках тижня вихователями були проведені тематичні заняття та бесіди.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 startAt="11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908" y="2636913"/>
            <a:ext cx="2952328" cy="27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636913"/>
            <a:ext cx="3274132" cy="271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278784" y="1600205"/>
          <a:ext cx="4586431" cy="4525953"/>
        </p:xfrm>
        <a:graphic>
          <a:graphicData uri="http://schemas.openxmlformats.org/drawingml/2006/table">
            <a:tbl>
              <a:tblPr/>
              <a:tblGrid>
                <a:gridCol w="58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143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uk-UA" sz="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Сфери життєдіяльності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4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Мовлення дитини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Дитина в сенсорно – пізнавальному просторі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Дитина і навколишній світ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Навчаємося елементів грамоти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Узагальнення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3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рік життя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4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43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рік життя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4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4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51%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4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43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uk-UA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рік життя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4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4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79%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14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1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07509"/>
              </p:ext>
            </p:extLst>
          </p:nvPr>
        </p:nvGraphicFramePr>
        <p:xfrm>
          <a:off x="2071670" y="1643050"/>
          <a:ext cx="5202419" cy="4746655"/>
        </p:xfrm>
        <a:graphic>
          <a:graphicData uri="http://schemas.openxmlformats.org/drawingml/2006/table">
            <a:tbl>
              <a:tblPr/>
              <a:tblGrid>
                <a:gridCol w="65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33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uk-UA" sz="7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Сфери життєдіяльності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3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Мовлення дитини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Дитина в сенсорно – пізнавальному просторі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Дитина і навколишній світ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Навчаємося елементів грамоти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Узагальнення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3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рік 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життя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33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рік 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життя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№11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51%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33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uk-UA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рік життя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8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79%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76%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8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uk-UA" sz="700" b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928662" y="357166"/>
            <a:ext cx="7143800" cy="11557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lvl="0" algn="ctr" eaLnBrk="0" hangingPunct="0"/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 засвоєння програмових вимог дітьми дошкільного віку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571604" y="357166"/>
            <a:ext cx="635798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діагностики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педагогічної готовності дітей до школи  наступні: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група № 	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готові до школи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83%,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практично готові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17%,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низька готовність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група № </a:t>
            </a:r>
            <a:r>
              <a:rPr lang="uk-UA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готові до школи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практично готові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низька готовність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група №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готові до школи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практично готові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6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низька готовність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0%.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928794" y="4909433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977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Найвищі показники готовності до школи показали діти старшої групи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</a:t>
            </a: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( Вихователь Осадча А.А.)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921827" y="2268315"/>
          <a:ext cx="5300345" cy="3189732"/>
        </p:xfrm>
        <a:graphic>
          <a:graphicData uri="http://schemas.openxmlformats.org/drawingml/2006/table">
            <a:tbl>
              <a:tblPr/>
              <a:tblGrid>
                <a:gridCol w="1068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Рік життя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групи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Склали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показники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Виконали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р.ж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7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р.ж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87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р.ж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Всього: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7 груп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9700" name="Рисунок 4" descr="http://linda6035.ucoz.ru/_ld/6/78927805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4213" y="333375"/>
            <a:ext cx="7645400" cy="11557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000100" y="500042"/>
            <a:ext cx="71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Діагностування рівня фізичного розвитку дітей 4-6 року життя проводяться у вересні та травні 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90848"/>
              </p:ext>
            </p:extLst>
          </p:nvPr>
        </p:nvGraphicFramePr>
        <p:xfrm>
          <a:off x="1857356" y="1500174"/>
          <a:ext cx="5579130" cy="4309512"/>
        </p:xfrm>
        <a:graphic>
          <a:graphicData uri="http://schemas.openxmlformats.org/drawingml/2006/table">
            <a:tbl>
              <a:tblPr/>
              <a:tblGrid>
                <a:gridCol w="112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4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Рік життя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групи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Склали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показники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Виконали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0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р.ж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88%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0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р.ж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82%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85%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0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р.ж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88%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87%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Всього: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uk-UA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груп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799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723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82,5%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00232" y="5929330"/>
          <a:ext cx="51609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Объект упаковщика для оболочки" showAsIcon="1" r:id="rId4" imgW="5161320" imgH="685440" progId="">
                  <p:embed/>
                </p:oleObj>
              </mc:Choice>
              <mc:Fallback>
                <p:oleObj name="Объект упаковщика для оболочки" showAsIcon="1" r:id="rId4" imgW="5161320" imgH="685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5929330"/>
                        <a:ext cx="51609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357290" y="428604"/>
            <a:ext cx="664370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9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Згідно Закону України «Про освіту»  визначено, що освітній процес планується згідно програми «Нова українська школа»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009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освітнього процесу, зорієнтована на зону найближчого розвитку дитини.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009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Діти заохочуються до постановки питань, висування припущень, пошуку самостійних рішень та перевірки їх правильності.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97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Батькам дітей: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009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Активізувати мислення дітей, сприяти  свідомому сприйманню і засвоєнню ними знайомого  і нового матеріалу.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2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009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сім‘ї діти не вільно володіють  державною мовою: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9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компетентність у галузі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природніх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наук, техніки і технології;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09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 впродовж життя.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331913" y="333375"/>
            <a:ext cx="6565900" cy="11557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581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Державні програми за якими будується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навчально-виховний процес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539750" y="1700213"/>
            <a:ext cx="2654300" cy="35814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">
            <a:solidFill>
              <a:srgbClr val="548DD4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8" name="Рисунок 7" descr="https://encrypted-tbn3.gstatic.com/images?q=tbn:ANd9GcRRXD0hebIA5nc_lR_PBDts4s1gaF2MLbE3_OXfGm2bTsVampPnfA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2541587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3419475" y="2565400"/>
            <a:ext cx="2447925" cy="338455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">
            <a:solidFill>
              <a:srgbClr val="548DD4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30" name="Рисунок 4" descr="http://slavdnz6.at.ua/_nw/3/7949328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565400"/>
            <a:ext cx="24384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6011863" y="2060575"/>
            <a:ext cx="2673350" cy="3128963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">
            <a:solidFill>
              <a:srgbClr val="548DD4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32" name="Рисунок 13" descr="https://encrypted-tbn3.gstatic.com/images?q=tbn:ANd9GcQLr9arvLvpPWIfWoq52gPhxCM3DBlSg_Nf1p55jEfy0PJIAoNAtw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213100"/>
            <a:ext cx="24733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WordArt 16"/>
          <p:cNvSpPr>
            <a:spLocks noChangeArrowheads="1" noChangeShapeType="1" noTextEdit="1"/>
          </p:cNvSpPr>
          <p:nvPr/>
        </p:nvSpPr>
        <p:spPr bwMode="auto">
          <a:xfrm>
            <a:off x="6156325" y="2133600"/>
            <a:ext cx="246538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Програма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«Фізичне виховання –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здоров’я нації»;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611188" y="620713"/>
            <a:ext cx="79930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Дякую  всім батькам за активну участь 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 громадському житті нашого закладу: </a:t>
            </a:r>
          </a:p>
          <a:p>
            <a:pPr>
              <a:buFontTx/>
              <a:buChar char="-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батьківських зборах, </a:t>
            </a:r>
          </a:p>
          <a:p>
            <a:pPr>
              <a:buFontTx/>
              <a:buChar char="-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виставка сімейної творчості : «Подарунки осені»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виставках малюнків: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Міжнародний день енергозбереження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зборі макулатури до Дня захисту Землі 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виставка-конкурс дитячої Великодньої писанки,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/>
              <a:t>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Конкурс малюнка «Безпека життєдіяльності очима дітей»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285852" y="587858"/>
            <a:ext cx="635798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Висновок: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згідно «Програми 	розвитку» в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-2021</a:t>
            </a: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роках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здійснено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1" algn="just" eaLnBrk="0" hangingPunct="0">
              <a:tabLst>
                <a:tab pos="457200" algn="l"/>
              </a:tabLst>
            </a:pP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Завершення утеплення </a:t>
            </a: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другої половини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фасаду будівлі дошкільного закладу  на суму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958400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тис.грн.</a:t>
            </a:r>
          </a:p>
          <a:p>
            <a:pPr lvl="1" algn="just" eaLnBrk="0" hangingPunct="0">
              <a:tabLst>
                <a:tab pos="457200" algn="l"/>
              </a:tabLst>
            </a:pPr>
            <a:endParaRPr lang="uk-UA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tabLst>
                <a:tab pos="457200" algn="l"/>
              </a:tabLst>
            </a:pP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Планується продовження фарбування внутрішньої частини огорожі.</a:t>
            </a:r>
          </a:p>
          <a:p>
            <a:pPr lvl="1" algn="just" eaLnBrk="0" hangingPunct="0">
              <a:tabLst>
                <a:tab pos="4572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tabLst>
                <a:tab pos="4572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ДЯКУЄМО ЗА СПІВПРАЦЮ і ТУРБОТУ ЗА ДІТЕЙ</a:t>
            </a:r>
            <a:endParaRPr lang="ru-RU" dirty="0"/>
          </a:p>
        </p:txBody>
      </p:sp>
      <p:pic>
        <p:nvPicPr>
          <p:cNvPr id="48130" name="Picture 2" descr="C:\Users\User\Desktop\фото-звіт\Новая папка\IMG-f3357ef4857b631cd447abdb2f330f1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1733539" cy="2311385"/>
          </a:xfrm>
          <a:prstGeom prst="rect">
            <a:avLst/>
          </a:prstGeom>
          <a:noFill/>
        </p:spPr>
      </p:pic>
      <p:pic>
        <p:nvPicPr>
          <p:cNvPr id="48131" name="Picture 3" descr="C:\Users\User\Desktop\фото-звіт\Новая папка\IMG-ddd5cb8399f94cb58762be11eb1cbdd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1643056" cy="2190741"/>
          </a:xfrm>
          <a:prstGeom prst="rect">
            <a:avLst/>
          </a:prstGeom>
          <a:noFill/>
        </p:spPr>
      </p:pic>
      <p:pic>
        <p:nvPicPr>
          <p:cNvPr id="48132" name="Picture 4" descr="C:\Users\User\Desktop\фото-звіт\Новая папка\IMG-dbf808fe7c71264944ea5f3b07ecd5b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00174"/>
            <a:ext cx="1928808" cy="2571744"/>
          </a:xfrm>
          <a:prstGeom prst="rect">
            <a:avLst/>
          </a:prstGeom>
          <a:noFill/>
        </p:spPr>
      </p:pic>
      <p:pic>
        <p:nvPicPr>
          <p:cNvPr id="48133" name="Picture 5" descr="C:\Users\User\Desktop\фото-звіт\Новая папка\IMG-c5bcc6162a752ec24a65d92775919af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428736"/>
            <a:ext cx="1982387" cy="2643182"/>
          </a:xfrm>
          <a:prstGeom prst="rect">
            <a:avLst/>
          </a:prstGeom>
          <a:noFill/>
        </p:spPr>
      </p:pic>
      <p:pic>
        <p:nvPicPr>
          <p:cNvPr id="48134" name="Picture 6" descr="C:\Users\User\Desktop\фото-звіт\Новая папка\IMG-b8b7fa3396155cd968ad53281ffbecb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143380"/>
            <a:ext cx="1928808" cy="2571744"/>
          </a:xfrm>
          <a:prstGeom prst="rect">
            <a:avLst/>
          </a:prstGeom>
          <a:noFill/>
        </p:spPr>
      </p:pic>
      <p:pic>
        <p:nvPicPr>
          <p:cNvPr id="48135" name="Picture 7" descr="C:\Users\User\Desktop\фото-звіт\Новая папка\IMG-94208faf9f6fd6c2aff78d2ef32e1821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143380"/>
            <a:ext cx="1928808" cy="2571744"/>
          </a:xfrm>
          <a:prstGeom prst="rect">
            <a:avLst/>
          </a:prstGeom>
          <a:noFill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4262443"/>
            <a:ext cx="1785932" cy="2476493"/>
          </a:xfrm>
          <a:prstGeom prst="rect">
            <a:avLst/>
          </a:prstGeom>
          <a:noFill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64" y="4262443"/>
            <a:ext cx="1857370" cy="2476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ДЯКУЄМО ЗА СПІВПРАЦЮ І ТУРБОТУ ЗА ДІТЕЙ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9154" name="Picture 2" descr="C:\Users\User\Desktop\фото-звіт\Новая папка\IMG-28e8ff325d1b3cf5f68c9f97762eeb4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1625798" cy="2167731"/>
          </a:xfrm>
          <a:prstGeom prst="rect">
            <a:avLst/>
          </a:prstGeom>
          <a:noFill/>
        </p:spPr>
      </p:pic>
      <p:pic>
        <p:nvPicPr>
          <p:cNvPr id="49155" name="Picture 3" descr="C:\Users\User\Desktop\фото-звіт\Новая папка\IMG-19a646fcb40e615a76a38201831caabd-V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2071684" cy="2762245"/>
          </a:xfrm>
          <a:prstGeom prst="rect">
            <a:avLst/>
          </a:prstGeom>
          <a:noFill/>
        </p:spPr>
      </p:pic>
      <p:pic>
        <p:nvPicPr>
          <p:cNvPr id="49156" name="Picture 4" descr="C:\Users\User\Desktop\фото-звіт\Новая папка\IMG-8bd0055ea0169e6efc03a54d5059ef2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428736"/>
            <a:ext cx="1785932" cy="2381243"/>
          </a:xfrm>
          <a:prstGeom prst="rect">
            <a:avLst/>
          </a:prstGeom>
          <a:noFill/>
        </p:spPr>
      </p:pic>
      <p:pic>
        <p:nvPicPr>
          <p:cNvPr id="49157" name="Picture 5" descr="C:\Users\User\Desktop\фото-звіт\Новая папка\IMG-7deceb2b14a3338f403c3ed167c4798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089544" cy="2786058"/>
          </a:xfrm>
          <a:prstGeom prst="rect">
            <a:avLst/>
          </a:prstGeom>
          <a:noFill/>
        </p:spPr>
      </p:pic>
      <p:pic>
        <p:nvPicPr>
          <p:cNvPr id="49158" name="Picture 6" descr="C:\Users\User\Desktop\фото-звіт\Новая папка\IMG-4ace351a7b95f21cf47210eb0fa5b7d0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428736"/>
            <a:ext cx="1857370" cy="2476493"/>
          </a:xfrm>
          <a:prstGeom prst="rect">
            <a:avLst/>
          </a:prstGeom>
          <a:noFill/>
        </p:spPr>
      </p:pic>
      <p:pic>
        <p:nvPicPr>
          <p:cNvPr id="49159" name="Picture 7" descr="C:\Users\User\Desktop\фото-звіт\Новая папка\IMG-03e5c858e4ce862d62fae1a8a342f16f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428736"/>
            <a:ext cx="1857370" cy="2476493"/>
          </a:xfrm>
          <a:prstGeom prst="rect">
            <a:avLst/>
          </a:prstGeom>
          <a:noFill/>
        </p:spPr>
      </p:pic>
      <p:pic>
        <p:nvPicPr>
          <p:cNvPr id="49160" name="Picture 8" descr="C:\Users\User\Desktop\фото-звіт\Новая папка\IMG-0b67ebe767a6a60b4acd17d3153d3d8b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4071942"/>
            <a:ext cx="1946667" cy="2595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042988" y="476250"/>
            <a:ext cx="7150100" cy="5183188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b="1" dirty="0"/>
              <a:t>Склад вихованців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r>
              <a:rPr lang="uk-UA" dirty="0"/>
              <a:t>                  За проектною потужністю дошкільний заклад </a:t>
            </a:r>
          </a:p>
          <a:p>
            <a:pPr>
              <a:defRPr/>
            </a:pPr>
            <a:r>
              <a:rPr lang="uk-UA" dirty="0"/>
              <a:t>    розрахований на 208 місць для дітей від 2 до 6 років. Групи комплектують  переважно у травні,  серпні, вересні. </a:t>
            </a:r>
          </a:p>
          <a:p>
            <a:pPr>
              <a:defRPr/>
            </a:pPr>
            <a:r>
              <a:rPr lang="uk-UA" dirty="0"/>
              <a:t>    У навчальному році укомплектовано 12 вікових груп:  </a:t>
            </a:r>
          </a:p>
          <a:p>
            <a:pPr>
              <a:defRPr/>
            </a:pPr>
            <a:r>
              <a:rPr lang="uk-UA" dirty="0"/>
              <a:t>                                </a:t>
            </a:r>
            <a:r>
              <a:rPr lang="uk-UA" dirty="0" smtClean="0"/>
              <a:t>3 для </a:t>
            </a:r>
            <a:r>
              <a:rPr lang="uk-UA" dirty="0"/>
              <a:t>дітей раннього віку,</a:t>
            </a:r>
          </a:p>
          <a:p>
            <a:pPr>
              <a:defRPr/>
            </a:pPr>
            <a:r>
              <a:rPr lang="uk-UA" dirty="0"/>
              <a:t>                                9</a:t>
            </a:r>
            <a:r>
              <a:rPr lang="uk-UA" dirty="0" smtClean="0"/>
              <a:t> </a:t>
            </a:r>
            <a:r>
              <a:rPr lang="uk-UA" dirty="0"/>
              <a:t>груп для дітей дошкільного віку.</a:t>
            </a:r>
          </a:p>
          <a:p>
            <a:pPr>
              <a:defRPr/>
            </a:pPr>
            <a:r>
              <a:rPr lang="uk-UA" dirty="0"/>
              <a:t>                Цього навчального року укомплектовано і відвідувало </a:t>
            </a:r>
            <a:r>
              <a:rPr lang="uk-UA" dirty="0" smtClean="0"/>
              <a:t>245 </a:t>
            </a:r>
            <a:r>
              <a:rPr lang="uk-UA" dirty="0"/>
              <a:t>дітей.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331913" y="333375"/>
            <a:ext cx="6565900" cy="1155700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4721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Модернізація матеріально-технічної бази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дошкільного закладу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9750" y="1896348"/>
            <a:ext cx="8064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uk-UA" sz="1600" dirty="0"/>
              <a:t>Фінансово – господарська діяльність закладу здійснюється згідно з кошторисом, сформованим міською радою та департаментом освіти та гуманітарної політики. </a:t>
            </a:r>
            <a:endParaRPr lang="ru-RU" sz="1600" dirty="0"/>
          </a:p>
          <a:p>
            <a:pPr indent="449263"/>
            <a:r>
              <a:rPr lang="uk-UA" sz="1600" dirty="0" smtClean="0"/>
              <a:t>Звіт по кошторису за 2020рік:</a:t>
            </a:r>
          </a:p>
          <a:p>
            <a:pPr indent="449263"/>
            <a:r>
              <a:rPr lang="uk-UA" sz="1600" dirty="0"/>
              <a:t>	</a:t>
            </a:r>
            <a:r>
              <a:rPr lang="uk-UA" sz="1600" dirty="0" smtClean="0"/>
              <a:t>- утеплення фасаду ДНЗ – 958400грн.00 коп.;</a:t>
            </a:r>
          </a:p>
          <a:p>
            <a:pPr indent="449263"/>
            <a:r>
              <a:rPr lang="uk-UA" sz="1600" dirty="0" smtClean="0"/>
              <a:t>Вся </a:t>
            </a:r>
            <a:r>
              <a:rPr lang="uk-UA" sz="1600" dirty="0"/>
              <a:t>інформація про використані батьківські кошти на розвиток дошкільного    </a:t>
            </a:r>
          </a:p>
          <a:p>
            <a:pPr indent="449263"/>
            <a:r>
              <a:rPr lang="uk-UA" sz="1600" dirty="0"/>
              <a:t>                   закладу фіксувалися у протоколах за підписами батьківських        </a:t>
            </a:r>
          </a:p>
          <a:p>
            <a:pPr indent="449263"/>
            <a:r>
              <a:rPr lang="uk-UA" sz="1600" dirty="0"/>
              <a:t>              комітетів груп та висвітлювалась у куточках для батьків.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2537" y="2869724"/>
          <a:ext cx="6638926" cy="1986915"/>
        </p:xfrm>
        <a:graphic>
          <a:graphicData uri="http://schemas.openxmlformats.org/drawingml/2006/table">
            <a:tbl>
              <a:tblPr/>
              <a:tblGrid>
                <a:gridCol w="1748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Фінансовий звіт про надходження  та використання благодійних внесків за період з 01.01.2017 по 30.11.2017 року по  дошкільному навчальному закладу №87 "Дельфін"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Надійшло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грн.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Використано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Сума грн.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 закупівлі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використано листопад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Постачальник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Залишок на 01.01.2017р.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Надійшло за  січень-листопад 2017 року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Залишок на 01.12.2017р.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7405"/>
              </p:ext>
            </p:extLst>
          </p:nvPr>
        </p:nvGraphicFramePr>
        <p:xfrm>
          <a:off x="1785918" y="642918"/>
          <a:ext cx="5968150" cy="5478489"/>
        </p:xfrm>
        <a:graphic>
          <a:graphicData uri="http://schemas.openxmlformats.org/drawingml/2006/table">
            <a:tbl>
              <a:tblPr/>
              <a:tblGrid>
                <a:gridCol w="149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075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Фінансовий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звіт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про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надходження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та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використання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благодійної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допомоги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натуральній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формі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2020року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дошкільному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навчальному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закладу №87 "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Дельфін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Надійшло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 товару, послуги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 предметів, послуг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надійшло за листопад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Сума допомоги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40"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Надійшло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січень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-листопад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року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Посуд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Товари господарчі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 (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фарба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Жалюзі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4500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Інвентар пожежний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Кухонний</a:t>
                      </a:r>
                      <a:r>
                        <a:rPr lang="uk-UA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тіл та шафа для посуду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Засоби миючі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Меблі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6900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Змішувачі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кухні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7412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Іграшки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Шпалери</a:t>
                      </a:r>
                      <a:r>
                        <a:rPr lang="uk-UA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uk-UA" sz="10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інкл.кімнату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1600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Пилосос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6200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Килимові вироби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М'який інвентар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31712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31712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374" marR="573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207" y="1882743"/>
          <a:ext cx="6077585" cy="3960876"/>
        </p:xfrm>
        <a:graphic>
          <a:graphicData uri="http://schemas.openxmlformats.org/drawingml/2006/table">
            <a:tbl>
              <a:tblPr/>
              <a:tblGrid>
                <a:gridCol w="20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Показник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Профінансовано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Примітки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Заправка вогнегасників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2 243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Заземлення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657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Поточний ремонт електромережі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7 956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Повірка лічильників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3 212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Технічна документація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870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Послуги СЕС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480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Вивіз сміття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6 624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Зв‘язок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3 974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Атестація робочих місць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1 424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22632"/>
              </p:ext>
            </p:extLst>
          </p:nvPr>
        </p:nvGraphicFramePr>
        <p:xfrm>
          <a:off x="1533207" y="1448562"/>
          <a:ext cx="6077585" cy="3995928"/>
        </p:xfrm>
        <a:graphic>
          <a:graphicData uri="http://schemas.openxmlformats.org/drawingml/2006/table">
            <a:tbl>
              <a:tblPr/>
              <a:tblGrid>
                <a:gridCol w="20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Показник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Профінансовано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Примітки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Заправка вогнегасників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1000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Заземлення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860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Розробка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проекту відведення земельної ділянки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17800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Повірка лічильників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4500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latin typeface="Calibri"/>
                          <a:ea typeface="Calibri"/>
                          <a:cs typeface="Times New Roman"/>
                        </a:rPr>
                        <a:t>Звязок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3200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Послуги СЕС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2000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Вивіз сміття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14248 </a:t>
                      </a:r>
                      <a:r>
                        <a:rPr lang="uk-UA" sz="1600" dirty="0" err="1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Інтернет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2880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Атестація робочих місць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1600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57620" y="500042"/>
            <a:ext cx="15716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КЕКВ 2240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786182" y="714356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207" y="2443575"/>
          <a:ext cx="6077585" cy="2839212"/>
        </p:xfrm>
        <a:graphic>
          <a:graphicData uri="http://schemas.openxmlformats.org/drawingml/2006/table">
            <a:tbl>
              <a:tblPr/>
              <a:tblGrid>
                <a:gridCol w="20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Показник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Профінансовано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Calibri"/>
                          <a:cs typeface="Times New Roman"/>
                        </a:rPr>
                        <a:t>Примітки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Папір офісний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907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Миючі засоби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13 190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Будівельні матеріали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7 123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Туалетний папір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2 798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Придбання пожежних кранів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5 406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Домофони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20 070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На кадри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540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Періодичні видання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1 973 грн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Рисунок 4" descr="http://linda6035.ucoz.ru/_ld/6/78927805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4030"/>
              </p:ext>
            </p:extLst>
          </p:nvPr>
        </p:nvGraphicFramePr>
        <p:xfrm>
          <a:off x="1500166" y="2009394"/>
          <a:ext cx="6110627" cy="4198050"/>
        </p:xfrm>
        <a:graphic>
          <a:graphicData uri="http://schemas.openxmlformats.org/drawingml/2006/table">
            <a:tbl>
              <a:tblPr/>
              <a:tblGrid>
                <a:gridCol w="20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Показник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Профінансовано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Примітки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Папір офісний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1500 </a:t>
                      </a:r>
                      <a:r>
                        <a:rPr lang="uk-UA" sz="1600" dirty="0" err="1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Миючі засоби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44964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Будівельні матеріали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12660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Горщики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дитячі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00 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Туалетний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папір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3000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Сантехнічні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матеріали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2790грн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На кадри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00грн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Періодичні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видання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1960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Пожежний ящик для піску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643306" y="1214422"/>
            <a:ext cx="15716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КЕКВ 2210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Рисунок 4" descr="http://linda6035.ucoz.ru/_ld/6/78927805.jpg"/>
          <p:cNvPicPr>
            <a:picLocks noGrp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042988" y="476250"/>
            <a:ext cx="7150100" cy="5183188"/>
          </a:xfrm>
          <a:prstGeom prst="horizontalScroll">
            <a:avLst>
              <a:gd name="adj" fmla="val 12500"/>
            </a:avLst>
          </a:prstGeom>
          <a:solidFill>
            <a:srgbClr val="8DB3E2"/>
          </a:solidFill>
          <a:ln w="381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uk-UA" b="1" dirty="0"/>
          </a:p>
          <a:p>
            <a:pPr algn="ctr">
              <a:defRPr/>
            </a:pPr>
            <a:r>
              <a:rPr lang="uk-UA" b="1" dirty="0"/>
              <a:t>Відвідуваність </a:t>
            </a:r>
            <a:endParaRPr lang="uk-UA" dirty="0"/>
          </a:p>
          <a:p>
            <a:pPr>
              <a:defRPr/>
            </a:pPr>
            <a:r>
              <a:rPr lang="uk-UA" dirty="0"/>
              <a:t>    </a:t>
            </a:r>
          </a:p>
          <a:p>
            <a:pPr>
              <a:defRPr/>
            </a:pPr>
            <a:r>
              <a:rPr lang="uk-UA" dirty="0" smtClean="0"/>
              <a:t>З вересня 2020р.</a:t>
            </a:r>
            <a:r>
              <a:rPr lang="en-US" dirty="0" smtClean="0"/>
              <a:t> </a:t>
            </a:r>
            <a:r>
              <a:rPr lang="uk-UA" dirty="0" smtClean="0"/>
              <a:t>-</a:t>
            </a:r>
            <a:r>
              <a:rPr lang="en-US" dirty="0" smtClean="0"/>
              <a:t> </a:t>
            </a:r>
            <a:r>
              <a:rPr lang="uk-UA" dirty="0" smtClean="0"/>
              <a:t>травень 2021р. здійснювався аналіз      </a:t>
            </a:r>
          </a:p>
          <a:p>
            <a:pPr>
              <a:defRPr/>
            </a:pPr>
            <a:r>
              <a:rPr lang="uk-UA" dirty="0" smtClean="0"/>
              <a:t>                  виконання </a:t>
            </a:r>
            <a:r>
              <a:rPr lang="uk-UA" dirty="0" err="1" smtClean="0"/>
              <a:t>дітоднів</a:t>
            </a:r>
            <a:r>
              <a:rPr lang="uk-UA" dirty="0" smtClean="0"/>
              <a:t> по кожній віковій групах.  </a:t>
            </a:r>
          </a:p>
          <a:p>
            <a:pPr>
              <a:defRPr/>
            </a:pPr>
            <a:r>
              <a:rPr lang="uk-UA" dirty="0" smtClean="0"/>
              <a:t>У відповідності до ст. 14 ЗУ  «Про дошкільну освіту»,        </a:t>
            </a:r>
          </a:p>
          <a:p>
            <a:pPr>
              <a:defRPr/>
            </a:pPr>
            <a:r>
              <a:rPr lang="uk-UA" dirty="0" smtClean="0"/>
              <a:t>Положення про дошкільний навчальний заклад </a:t>
            </a:r>
          </a:p>
          <a:p>
            <a:pPr>
              <a:defRPr/>
            </a:pPr>
            <a:r>
              <a:rPr lang="uk-UA" dirty="0" smtClean="0"/>
              <a:t>        та з метою здійснення контролю за відвідуванням, </a:t>
            </a:r>
          </a:p>
          <a:p>
            <a:pPr>
              <a:defRPr/>
            </a:pPr>
            <a:r>
              <a:rPr lang="uk-UA" dirty="0" smtClean="0"/>
              <a:t>           проведено аналіз стану відвідування дітьми груп </a:t>
            </a:r>
          </a:p>
          <a:p>
            <a:pPr>
              <a:defRPr/>
            </a:pPr>
            <a:r>
              <a:rPr lang="uk-UA" dirty="0" smtClean="0"/>
              <a:t>дошкільного закладу за  9 місяців </a:t>
            </a:r>
            <a:r>
              <a:rPr lang="uk-UA" dirty="0" smtClean="0"/>
              <a:t>2020-2021 </a:t>
            </a:r>
            <a:r>
              <a:rPr lang="uk-UA" dirty="0" smtClean="0"/>
              <a:t>навчального року, що склало :   62  %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2519</Words>
  <Application>Microsoft Office PowerPoint</Application>
  <PresentationFormat>Экран (4:3)</PresentationFormat>
  <Paragraphs>1038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Оформление по умолчанию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.ПРОЙШОВ ТИЖДЕНЬ БЕЗПЕКИ ДИТИНИ ТА ОБ'ЄКТОВЕ ТРЕНУВАННЯ З 17.05.2021 по 16.05.21 року. Під час якого було проведено тематичні заняття, ігри драматизації, сюжетно-рольові ігри та і</vt:lpstr>
      <vt:lpstr>Наші свята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СПІВПРАЦЮ і ТУРБОТУ ЗА ДІТЕЙ</vt:lpstr>
      <vt:lpstr>ДЯКУЄМО ЗА СПІВПРАЦЮ І ТУРБОТУ ЗА ДІТЕЙ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HP-nout</cp:lastModifiedBy>
  <cp:revision>185</cp:revision>
  <dcterms:created xsi:type="dcterms:W3CDTF">2016-05-26T05:27:40Z</dcterms:created>
  <dcterms:modified xsi:type="dcterms:W3CDTF">2021-06-04T12:37:26Z</dcterms:modified>
</cp:coreProperties>
</file>